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9" r:id="rId6"/>
    <p:sldId id="258" r:id="rId7"/>
    <p:sldId id="265" r:id="rId8"/>
    <p:sldId id="260" r:id="rId9"/>
    <p:sldId id="266" r:id="rId10"/>
    <p:sldId id="264" r:id="rId11"/>
    <p:sldId id="273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61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4D398-7AAA-49C1-82D5-3F50E3E3D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1120D0-0090-4850-9F6E-A1644C861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76F7EF-5434-4E3A-AE09-5EA36730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3EFFE0-1010-4C92-9C73-B06872E3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061C7B-FD2A-4BE6-BF8C-7221B5BF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49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74333-A8CE-445C-9B27-610E60EE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509640-D233-422C-939D-8E1FDEBAE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848B77-A2F4-4B58-87B9-8D7025FFE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1FBE50-1222-4567-A7D5-F406C9A0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23DDCE-A709-4121-B07D-B8FB7BED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24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948B31-3439-44A7-86AE-DA31771F4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BA4F06-8C92-43D7-85C5-E0DB03AA3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B09AB1-2F8D-4936-B82A-C6028DB2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4175E5-9724-456D-88BD-9E0A547A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F4ED0F-3213-4966-8B26-3B5EC07B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558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D4F33-0A23-4DCD-91B5-92B876B8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D4BD74-57E4-4B4F-A701-82A546646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4CA375-7D17-45DA-99EB-A5C8B40A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B9B162-4924-4E8A-B92E-9A05BD92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CBD61C-C9C5-4E3F-955A-2F887214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4235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E3B471-7CB8-45E9-8C41-2CD6C72D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507704-C604-4E5F-8E90-4E2E7A72F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AF7C44-999B-4CA4-93F4-7C05935D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3E89AE-652A-490A-9F9B-B3C90868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31F9A8-9C9C-4C18-889F-0C5E8BD09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26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A5AB2-B03D-49A8-9F0A-F172393D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6E554E-E561-4674-8E99-46F8AED65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E2BE93-8642-4F53-B7A9-CABBBAAB81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36CDC6-DF7F-4A4D-9F24-E233D906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690075-2799-4AAB-892A-FBD626A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7108C1-522F-485B-ABA5-8DCA9CEB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597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1715-48C2-46CA-8278-466E61D00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36A1BD-DEDD-4104-B8FC-3709BE5F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CF010C-1F24-4C78-BD2C-8C082976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8E2B2C-9977-41E0-9E31-5434A1599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4630D53-108B-4F1F-A3F9-28535FD05A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FC0ADEF-B44E-4A1A-9487-18D530E71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CB32A6C-0971-4A8A-AEE0-B232F0145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A99FEEC-F586-429A-8C65-B42D0B93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51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07222-454D-4270-8671-D8DD37A0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A642501-0932-4309-A0BA-F8E3E558D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BAEBFC-8308-4DD8-AF58-D94A4061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CD7598A-5BD1-469A-88B2-683EFAB7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5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79EF797-2074-47C1-84CD-4A105DD6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3066697-58A2-41C8-86D8-3D4AF228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5A6695-1352-4A0D-9B1C-59D8BA3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58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6C421-0FBF-4FC4-9A82-4BAF3F7C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5F7BE-11AA-46E1-9232-3617AA40C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E93294D-F8D5-4D95-BBE9-100E1F779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42E5818-2F7A-45E2-B60A-CC285982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FE07C0-2587-4EA7-B1B8-109E04654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180CDB-26CA-4F89-A08C-D5E24708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86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D6340-53B4-4F75-B070-5FFEACDB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E4E7DB7-7B92-4FFA-8EEA-CC9DB1D75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3D015F-9E68-494B-AE95-4A4396FE57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74742-5C70-49B7-BE65-A0055E689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1CFE11-C9D9-439D-861D-A6658C76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0C1D30-D2E0-4F95-AEBA-764C43A6E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00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FFEDDB-1A7A-47C4-954F-931158DED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99BA94-2A70-4C5C-B649-E458F0B15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EBB1AD-7F44-4ED3-942C-8FE894B7E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50AC3-E1AA-4C41-AB8F-457F5C49D97C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2BD95C-0C27-4CB3-A3AF-5F6E333F8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C006F3-CA80-48BD-8022-ECFB328F5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16D9A-3E06-4F55-90A9-454D7F8E4A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59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sfs.colostate.edu/colorado-trees/colorados-major-tree-species/#1466527937174-cd5c5e60-5ef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3C1B-04C1-45F6-93BB-C3BF3CB5A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6593" y="723453"/>
            <a:ext cx="10318813" cy="1130747"/>
          </a:xfrm>
        </p:spPr>
        <p:txBody>
          <a:bodyPr/>
          <a:lstStyle/>
          <a:p>
            <a:r>
              <a:rPr lang="pt-BR" dirty="0"/>
              <a:t>INF1771 –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003CC-823C-4B0B-B546-EFD0E8EA6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Trabalho 3 –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r>
              <a:rPr lang="pt-BR" dirty="0"/>
              <a:t>Aluno: André Mazal Krauss</a:t>
            </a:r>
          </a:p>
        </p:txBody>
      </p:sp>
    </p:spTree>
    <p:extLst>
      <p:ext uri="{BB962C8B-B14F-4D97-AF65-F5344CB8AC3E}">
        <p14:creationId xmlns:p14="http://schemas.microsoft.com/office/powerpoint/2010/main" val="1641151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 e Escolha dos Algoritmos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40F7B82-6296-4DEC-AE8A-6195495FC26A}"/>
              </a:ext>
            </a:extLst>
          </p:cNvPr>
          <p:cNvSpPr txBox="1"/>
          <p:nvPr/>
        </p:nvSpPr>
        <p:spPr>
          <a:xfrm>
            <a:off x="848957" y="1323191"/>
            <a:ext cx="104035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Implementação em Python 3.6, usando o ambiente </a:t>
            </a:r>
            <a:r>
              <a:rPr lang="pt-BR" dirty="0" err="1"/>
              <a:t>Jupyter</a:t>
            </a:r>
            <a:r>
              <a:rPr lang="pt-BR" dirty="0"/>
              <a:t> Notebook e as bibliotecas: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err="1"/>
              <a:t>scipy</a:t>
            </a:r>
            <a:r>
              <a:rPr lang="pt-BR" dirty="0"/>
              <a:t>: 1.1.0: computação numérica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err="1"/>
              <a:t>numpy</a:t>
            </a:r>
            <a:r>
              <a:rPr lang="pt-BR" dirty="0"/>
              <a:t>: 1.15.4: computação numérica, estruturas de dados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err="1"/>
              <a:t>matplotlib</a:t>
            </a:r>
            <a:r>
              <a:rPr lang="pt-BR" dirty="0"/>
              <a:t>: 2.1.2: plotagem dos gráficos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pandas: 0.22.0: importação e tratamento dos dados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err="1"/>
              <a:t>sklearn</a:t>
            </a:r>
            <a:r>
              <a:rPr lang="pt-BR" dirty="0"/>
              <a:t>: 0.20.1: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8611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 e Escolha dos Algoritmos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7FEC57D-81FB-4243-A425-E2B3283C10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3561" y="978483"/>
            <a:ext cx="7652124" cy="27234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E25A5F6-2B85-4F6A-8844-6B2077DB94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11999" y="4036777"/>
            <a:ext cx="7480001" cy="260661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45D3097-E097-4BA6-906E-71201C8EB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549" y="4152452"/>
            <a:ext cx="552450" cy="24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 e Escolha dos Algoritmos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BA3B80-6858-4DC4-8299-E03EA79A801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335" y="1350476"/>
            <a:ext cx="8609330" cy="4501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98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 e Escolha dos Algoritmos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0A6C84-163B-41DD-9FB4-8CED2F941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3392" y="895350"/>
            <a:ext cx="4295775" cy="29908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8B10CF-984D-44B8-BBB4-029D306AAB9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2778" y="983245"/>
            <a:ext cx="4391025" cy="2981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8439B5-3883-49CD-8D72-9604CAA057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0992" y="3759823"/>
            <a:ext cx="4448175" cy="29622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78132B0-E32F-4EAB-87FC-9627DF30538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72778" y="3886200"/>
            <a:ext cx="49339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2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 e Escolha dos Algoritmos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B8C9163-33C7-4918-B9F2-0B115499EB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5153" y="1040339"/>
            <a:ext cx="4524375" cy="3086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FF40A78-DF87-4C07-9842-440A554BC2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9483" y="978483"/>
            <a:ext cx="4143375" cy="3095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1B871A9-0881-4AC8-B7F1-7FC6AA0683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26616" y="3838575"/>
            <a:ext cx="43148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5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 e Escolha dos Algoritmos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83B13F-A997-45B7-B81E-A3A855FA3FC8}"/>
              </a:ext>
            </a:extLst>
          </p:cNvPr>
          <p:cNvSpPr txBox="1"/>
          <p:nvPr/>
        </p:nvSpPr>
        <p:spPr>
          <a:xfrm>
            <a:off x="1032734" y="1183341"/>
            <a:ext cx="9961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Decidi pela </a:t>
            </a:r>
            <a:r>
              <a:rPr lang="pt-BR" b="1" dirty="0"/>
              <a:t>árvore de decisão</a:t>
            </a:r>
            <a:r>
              <a:rPr lang="pt-BR" b="1" i="1" dirty="0"/>
              <a:t> </a:t>
            </a:r>
            <a:r>
              <a:rPr lang="pt-BR" dirty="0"/>
              <a:t>e pelo </a:t>
            </a:r>
            <a:r>
              <a:rPr lang="pt-BR" b="1" dirty="0"/>
              <a:t>KNN. </a:t>
            </a:r>
            <a:r>
              <a:rPr lang="pt-BR" dirty="0"/>
              <a:t>Para experimentar com seus parâmetros, dividi a base em 80/20. Realizei então vários K-</a:t>
            </a:r>
            <a:r>
              <a:rPr lang="pt-BR" dirty="0" err="1"/>
              <a:t>Fold</a:t>
            </a:r>
            <a:r>
              <a:rPr lang="pt-BR" dirty="0"/>
              <a:t> sobre os 80% para tentar descobrir os melhores parâmetros e atributos para os algoritmos. Por último, com os atributos e parâmetros escolhidos, meço a acurácia obtida treinando sobre os 80 e avaliando contra os 20.</a:t>
            </a:r>
          </a:p>
        </p:txBody>
      </p:sp>
    </p:spTree>
    <p:extLst>
      <p:ext uri="{BB962C8B-B14F-4D97-AF65-F5344CB8AC3E}">
        <p14:creationId xmlns:p14="http://schemas.microsoft.com/office/powerpoint/2010/main" val="70342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Experimentação: K-</a:t>
            </a:r>
            <a:r>
              <a:rPr lang="pt-BR" dirty="0" err="1"/>
              <a:t>Fold</a:t>
            </a:r>
            <a:r>
              <a:rPr lang="pt-BR" dirty="0"/>
              <a:t> sobre 80% dos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24A98A-B309-4184-9257-8CC6BFBBD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99" y="1968187"/>
            <a:ext cx="7879802" cy="30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6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Experimentação: K-</a:t>
            </a:r>
            <a:r>
              <a:rPr lang="pt-BR" dirty="0" err="1"/>
              <a:t>Fold</a:t>
            </a:r>
            <a:r>
              <a:rPr lang="pt-BR" dirty="0"/>
              <a:t> sobre 80%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1A1B47-3E56-4268-A532-9329FAEC1D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65998" y="1518930"/>
            <a:ext cx="5860004" cy="32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Experimentação: K-</a:t>
            </a:r>
            <a:r>
              <a:rPr lang="pt-BR" dirty="0" err="1"/>
              <a:t>Fold</a:t>
            </a:r>
            <a:r>
              <a:rPr lang="pt-BR" dirty="0"/>
              <a:t> sobre 80% dos dados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210C7FB-A641-490D-BC58-612715DBCD18}"/>
              </a:ext>
            </a:extLst>
          </p:cNvPr>
          <p:cNvSpPr/>
          <p:nvPr/>
        </p:nvSpPr>
        <p:spPr>
          <a:xfrm>
            <a:off x="3377018" y="2068640"/>
            <a:ext cx="5437964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pt-BR" b="1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Árvore de decisão limitada a profundidade N e 3 atributos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042ECF-9D86-4FF8-9833-47F9174D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0" y="2514600"/>
            <a:ext cx="5676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Experimentação: K-</a:t>
            </a:r>
            <a:r>
              <a:rPr lang="pt-BR" dirty="0" err="1"/>
              <a:t>Fold</a:t>
            </a:r>
            <a:r>
              <a:rPr lang="pt-BR" dirty="0"/>
              <a:t> sobre 80% dos dados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210C7FB-A641-490D-BC58-612715DBCD18}"/>
              </a:ext>
            </a:extLst>
          </p:cNvPr>
          <p:cNvSpPr/>
          <p:nvPr/>
        </p:nvSpPr>
        <p:spPr>
          <a:xfrm>
            <a:off x="5004354" y="2079398"/>
            <a:ext cx="218329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pt-BR" b="1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KNN com 12 atributos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03DA41-4609-46B4-A54C-9639BB012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728464"/>
            <a:ext cx="570547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6F69E4-E8FE-40FA-8169-4865ABC9E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25" y="1227626"/>
            <a:ext cx="8325549" cy="54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Experimentação: K-</a:t>
            </a:r>
            <a:r>
              <a:rPr lang="pt-BR" dirty="0" err="1"/>
              <a:t>Fold</a:t>
            </a:r>
            <a:r>
              <a:rPr lang="pt-BR" dirty="0"/>
              <a:t> sobre 80% dos dados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210C7FB-A641-490D-BC58-612715DBCD18}"/>
              </a:ext>
            </a:extLst>
          </p:cNvPr>
          <p:cNvSpPr/>
          <p:nvPr/>
        </p:nvSpPr>
        <p:spPr>
          <a:xfrm>
            <a:off x="4637908" y="2036367"/>
            <a:ext cx="291618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pt-BR" b="1" dirty="0">
                <a:solidFill>
                  <a:srgbClr val="1F4D78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KNN com somente 3 atributos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49FAAB-599B-4089-9734-D092D08DC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99" y="2411919"/>
            <a:ext cx="563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9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Validação: testando sobre os 20%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449E42-883B-497D-BD9F-3C6BC1F8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5" y="1957387"/>
            <a:ext cx="5429250" cy="294322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34BF890-76E3-4C06-9C9B-17F5C9A8D821}"/>
              </a:ext>
            </a:extLst>
          </p:cNvPr>
          <p:cNvSpPr txBox="1"/>
          <p:nvPr/>
        </p:nvSpPr>
        <p:spPr>
          <a:xfrm>
            <a:off x="753035" y="5314278"/>
            <a:ext cx="2764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Obs</a:t>
            </a:r>
            <a:r>
              <a:rPr lang="pt-BR" dirty="0"/>
              <a:t>:</a:t>
            </a:r>
          </a:p>
          <a:p>
            <a:r>
              <a:rPr lang="pt-BR" dirty="0" err="1"/>
              <a:t>Precision</a:t>
            </a:r>
            <a:r>
              <a:rPr lang="pt-BR" dirty="0"/>
              <a:t> = </a:t>
            </a:r>
            <a:r>
              <a:rPr lang="pt-BR" dirty="0" err="1"/>
              <a:t>tp</a:t>
            </a:r>
            <a:r>
              <a:rPr lang="pt-BR" dirty="0"/>
              <a:t> / (</a:t>
            </a:r>
            <a:r>
              <a:rPr lang="pt-BR" dirty="0" err="1"/>
              <a:t>tp</a:t>
            </a:r>
            <a:r>
              <a:rPr lang="pt-BR" dirty="0"/>
              <a:t> + </a:t>
            </a:r>
            <a:r>
              <a:rPr lang="pt-BR" dirty="0" err="1"/>
              <a:t>fp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Recall = </a:t>
            </a:r>
            <a:r>
              <a:rPr lang="pt-BR" dirty="0" err="1"/>
              <a:t>tp</a:t>
            </a:r>
            <a:r>
              <a:rPr lang="pt-BR" dirty="0"/>
              <a:t> / (</a:t>
            </a:r>
            <a:r>
              <a:rPr lang="pt-BR" dirty="0" err="1"/>
              <a:t>tp</a:t>
            </a:r>
            <a:r>
              <a:rPr lang="pt-BR" dirty="0"/>
              <a:t> + </a:t>
            </a:r>
            <a:r>
              <a:rPr lang="pt-BR" dirty="0" err="1"/>
              <a:t>fn</a:t>
            </a:r>
            <a:r>
              <a:rPr lang="pt-BR" dirty="0"/>
              <a:t>)</a:t>
            </a:r>
            <a:br>
              <a:rPr lang="pt-BR" dirty="0"/>
            </a:br>
            <a:r>
              <a:rPr lang="pt-BR" dirty="0"/>
              <a:t>f1-score = media dos dois</a:t>
            </a:r>
          </a:p>
        </p:txBody>
      </p:sp>
    </p:spTree>
    <p:extLst>
      <p:ext uri="{BB962C8B-B14F-4D97-AF65-F5344CB8AC3E}">
        <p14:creationId xmlns:p14="http://schemas.microsoft.com/office/powerpoint/2010/main" val="366915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Validação: testando sobre os 20%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FF27FBD-7E2B-4FFF-AD4E-DF433ADBA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009775"/>
            <a:ext cx="538162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77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4292E-7BDE-4C48-A64A-25FD7371E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 das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08852-7159-4278-9184-7CB96C425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Colorado </a:t>
            </a:r>
            <a:r>
              <a:rPr lang="pt-BR" dirty="0" err="1"/>
              <a:t>State</a:t>
            </a:r>
            <a:r>
              <a:rPr lang="pt-BR" dirty="0"/>
              <a:t> Forest Service - </a:t>
            </a:r>
            <a:r>
              <a:rPr lang="pt-BR" dirty="0">
                <a:hlinkClick r:id="rId2"/>
              </a:rPr>
              <a:t>https://csfs.colostate.edu/colorado-trees/colorados-major-tree-species/#1466527937174-cd5c5e60-5efc</a:t>
            </a:r>
            <a:endParaRPr lang="pt-BR" dirty="0"/>
          </a:p>
          <a:p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Trails</a:t>
            </a:r>
            <a:r>
              <a:rPr lang="pt-BR" dirty="0"/>
              <a:t> - https://www.alltrails.com/explore/us/colorado/buena-vista?ar[]=10119078&amp;ar[]=10151087&amp;ar[]=10151359</a:t>
            </a:r>
          </a:p>
        </p:txBody>
      </p:sp>
    </p:spTree>
    <p:extLst>
      <p:ext uri="{BB962C8B-B14F-4D97-AF65-F5344CB8AC3E}">
        <p14:creationId xmlns:p14="http://schemas.microsoft.com/office/powerpoint/2010/main" val="287418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707BB6-19F4-4E33-A3A6-B08FB1EF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4" y="1138063"/>
            <a:ext cx="6878731" cy="52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8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841D034-DDF0-4F02-93FD-55992E2F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22" y="1196240"/>
            <a:ext cx="8268755" cy="54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0179AE-9B5C-4ECB-A52D-015651518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36306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2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FFAE25-8CF8-4715-8FC0-64901CA13A71}"/>
              </a:ext>
            </a:extLst>
          </p:cNvPr>
          <p:cNvSpPr txBox="1"/>
          <p:nvPr/>
        </p:nvSpPr>
        <p:spPr>
          <a:xfrm>
            <a:off x="1026367" y="1539551"/>
            <a:ext cx="1032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Usando os dados disponíveis na página da UCI, prever se:</a:t>
            </a:r>
          </a:p>
        </p:txBody>
      </p:sp>
      <p:pic>
        <p:nvPicPr>
          <p:cNvPr id="1026" name="Picture 2" descr="Resultado de imagem para colorado spruce">
            <a:extLst>
              <a:ext uri="{FF2B5EF4-FFF2-40B4-BE49-F238E27FC236}">
                <a16:creationId xmlns:a16="http://schemas.microsoft.com/office/drawing/2014/main" id="{98D0EC31-0425-4CF5-9EF0-CA20192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634" y="306063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E5E5AD9-2D75-4C19-A641-5ADE7B3A9750}"/>
              </a:ext>
            </a:extLst>
          </p:cNvPr>
          <p:cNvSpPr txBox="1"/>
          <p:nvPr/>
        </p:nvSpPr>
        <p:spPr>
          <a:xfrm>
            <a:off x="10429875" y="2728431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Spruce</a:t>
            </a:r>
            <a:endParaRPr lang="pt-BR" i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D782AC-81C3-4959-8D05-BFE30C734C7E}"/>
              </a:ext>
            </a:extLst>
          </p:cNvPr>
          <p:cNvSpPr txBox="1"/>
          <p:nvPr/>
        </p:nvSpPr>
        <p:spPr>
          <a:xfrm>
            <a:off x="883298" y="5187819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Lodgepole</a:t>
            </a:r>
            <a:r>
              <a:rPr lang="pt-BR" i="1" dirty="0"/>
              <a:t> Pine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76DBF4-20DE-42B9-98C6-2FC13A65C5F8}"/>
              </a:ext>
            </a:extLst>
          </p:cNvPr>
          <p:cNvSpPr txBox="1"/>
          <p:nvPr/>
        </p:nvSpPr>
        <p:spPr>
          <a:xfrm>
            <a:off x="6743993" y="6130889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Ponderosa Pine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D627565-66ED-4818-8A3E-A0A09972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19" y="2011519"/>
            <a:ext cx="1599889" cy="213127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77315CB-674C-4515-8B6A-B993AF3E4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76" y="3097763"/>
            <a:ext cx="2022084" cy="30331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170CFFB-264A-453F-8013-467662BB9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2" y="2195512"/>
            <a:ext cx="2188028" cy="291737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2880100-B492-4E1E-A272-5FF1C81BBC66}"/>
              </a:ext>
            </a:extLst>
          </p:cNvPr>
          <p:cNvSpPr txBox="1"/>
          <p:nvPr/>
        </p:nvSpPr>
        <p:spPr>
          <a:xfrm>
            <a:off x="4431342" y="414279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Cottonwood</a:t>
            </a:r>
            <a:endParaRPr lang="pt-BR" i="1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396E5BE-2FF7-4496-B16E-58FC98F9E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6" y="3489168"/>
            <a:ext cx="1523222" cy="2030963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1D9707B-CC9F-419E-96CF-2A0B7E2F8883}"/>
              </a:ext>
            </a:extLst>
          </p:cNvPr>
          <p:cNvSpPr txBox="1"/>
          <p:nvPr/>
        </p:nvSpPr>
        <p:spPr>
          <a:xfrm>
            <a:off x="10507890" y="556289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Aspen</a:t>
            </a:r>
            <a:endParaRPr lang="pt-BR" i="1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D820909-ED13-4DCE-97EA-433E141F0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506" y="199629"/>
            <a:ext cx="1599888" cy="2399833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36FDAF72-D601-4E10-9320-B0581B406ABB}"/>
              </a:ext>
            </a:extLst>
          </p:cNvPr>
          <p:cNvSpPr txBox="1"/>
          <p:nvPr/>
        </p:nvSpPr>
        <p:spPr>
          <a:xfrm>
            <a:off x="7898429" y="2565295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Douglas-</a:t>
            </a:r>
            <a:r>
              <a:rPr lang="pt-BR" i="1" dirty="0" err="1"/>
              <a:t>Fir</a:t>
            </a:r>
            <a:endParaRPr lang="pt-BR" i="1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4639411-0C5A-426D-807F-5614BD2B8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92" y="4651749"/>
            <a:ext cx="2167908" cy="16223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71B0D50-57F0-4DF2-87C0-B3F2C5779B83}"/>
              </a:ext>
            </a:extLst>
          </p:cNvPr>
          <p:cNvSpPr txBox="1"/>
          <p:nvPr/>
        </p:nvSpPr>
        <p:spPr>
          <a:xfrm>
            <a:off x="3605047" y="6274064"/>
            <a:ext cx="13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Krummholz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1377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5" grpId="0"/>
      <p:bldP spid="22" grpId="0"/>
      <p:bldP spid="26" grpId="0"/>
      <p:bldP spid="30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FFAE25-8CF8-4715-8FC0-64901CA13A71}"/>
              </a:ext>
            </a:extLst>
          </p:cNvPr>
          <p:cNvSpPr txBox="1"/>
          <p:nvPr/>
        </p:nvSpPr>
        <p:spPr>
          <a:xfrm>
            <a:off x="1026367" y="1539551"/>
            <a:ext cx="1032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Usando os dados disponíveis na página da UCI, prever se:</a:t>
            </a:r>
          </a:p>
        </p:txBody>
      </p:sp>
      <p:pic>
        <p:nvPicPr>
          <p:cNvPr id="1026" name="Picture 2" descr="Resultado de imagem para colorado spruce">
            <a:extLst>
              <a:ext uri="{FF2B5EF4-FFF2-40B4-BE49-F238E27FC236}">
                <a16:creationId xmlns:a16="http://schemas.microsoft.com/office/drawing/2014/main" id="{98D0EC31-0425-4CF5-9EF0-CA201921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634" y="306063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E5E5AD9-2D75-4C19-A641-5ADE7B3A9750}"/>
              </a:ext>
            </a:extLst>
          </p:cNvPr>
          <p:cNvSpPr txBox="1"/>
          <p:nvPr/>
        </p:nvSpPr>
        <p:spPr>
          <a:xfrm>
            <a:off x="10429875" y="2728431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/>
              <a:t>Spruce</a:t>
            </a:r>
            <a:endParaRPr lang="pt-BR" b="1" i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D782AC-81C3-4959-8D05-BFE30C734C7E}"/>
              </a:ext>
            </a:extLst>
          </p:cNvPr>
          <p:cNvSpPr txBox="1"/>
          <p:nvPr/>
        </p:nvSpPr>
        <p:spPr>
          <a:xfrm>
            <a:off x="883298" y="5187819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 err="1"/>
              <a:t>Lodgepole</a:t>
            </a:r>
            <a:r>
              <a:rPr lang="pt-BR" i="1" dirty="0"/>
              <a:t> </a:t>
            </a:r>
            <a:r>
              <a:rPr lang="pt-BR" b="1" i="1" dirty="0"/>
              <a:t>Pine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76DBF4-20DE-42B9-98C6-2FC13A65C5F8}"/>
              </a:ext>
            </a:extLst>
          </p:cNvPr>
          <p:cNvSpPr txBox="1"/>
          <p:nvPr/>
        </p:nvSpPr>
        <p:spPr>
          <a:xfrm>
            <a:off x="6743993" y="6130889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Ponderosa Pine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D627565-66ED-4818-8A3E-A0A09972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619" y="2011519"/>
            <a:ext cx="1599889" cy="213127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77315CB-674C-4515-8B6A-B993AF3E4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76" y="3097763"/>
            <a:ext cx="2022084" cy="303312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170CFFB-264A-453F-8013-467662BB9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2" y="2195512"/>
            <a:ext cx="2188028" cy="2917371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2880100-B492-4E1E-A272-5FF1C81BBC66}"/>
              </a:ext>
            </a:extLst>
          </p:cNvPr>
          <p:cNvSpPr txBox="1"/>
          <p:nvPr/>
        </p:nvSpPr>
        <p:spPr>
          <a:xfrm>
            <a:off x="4431342" y="4142793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Cottonwood</a:t>
            </a:r>
            <a:endParaRPr lang="pt-BR" i="1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396E5BE-2FF7-4496-B16E-58FC98F9E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6026" y="3489168"/>
            <a:ext cx="1523222" cy="2030963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1D9707B-CC9F-419E-96CF-2A0B7E2F8883}"/>
              </a:ext>
            </a:extLst>
          </p:cNvPr>
          <p:cNvSpPr txBox="1"/>
          <p:nvPr/>
        </p:nvSpPr>
        <p:spPr>
          <a:xfrm>
            <a:off x="10507890" y="556289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Aspen</a:t>
            </a:r>
            <a:endParaRPr lang="pt-BR" i="1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D820909-ED13-4DCE-97EA-433E141F0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7506" y="199629"/>
            <a:ext cx="1599888" cy="2399833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36FDAF72-D601-4E10-9320-B0581B406ABB}"/>
              </a:ext>
            </a:extLst>
          </p:cNvPr>
          <p:cNvSpPr txBox="1"/>
          <p:nvPr/>
        </p:nvSpPr>
        <p:spPr>
          <a:xfrm>
            <a:off x="7898429" y="2565295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Douglas-</a:t>
            </a:r>
            <a:r>
              <a:rPr lang="pt-BR" i="1" dirty="0" err="1"/>
              <a:t>Fir</a:t>
            </a:r>
            <a:endParaRPr lang="pt-BR" i="1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4639411-0C5A-426D-807F-5614BD2B8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92" y="4651749"/>
            <a:ext cx="2167908" cy="162231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871B0D50-57F0-4DF2-87C0-B3F2C5779B83}"/>
              </a:ext>
            </a:extLst>
          </p:cNvPr>
          <p:cNvSpPr txBox="1"/>
          <p:nvPr/>
        </p:nvSpPr>
        <p:spPr>
          <a:xfrm>
            <a:off x="3605047" y="6274064"/>
            <a:ext cx="13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err="1"/>
              <a:t>Krummholz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025126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540424-78FF-4762-A97E-7DFF4DBA985A}"/>
              </a:ext>
            </a:extLst>
          </p:cNvPr>
          <p:cNvSpPr txBox="1"/>
          <p:nvPr/>
        </p:nvSpPr>
        <p:spPr>
          <a:xfrm>
            <a:off x="630315" y="1216241"/>
            <a:ext cx="1081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os atributos de um terreno 30x30 metros, baseado no aprendizado sobre a base de dados (581012 instâncias), prever qual tipo de cobertura vegetal prevalece naquele terreno.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B288A8-F35C-4D69-8170-6BC79B878E13}"/>
              </a:ext>
            </a:extLst>
          </p:cNvPr>
          <p:cNvSpPr txBox="1"/>
          <p:nvPr/>
        </p:nvSpPr>
        <p:spPr>
          <a:xfrm>
            <a:off x="719091" y="2219417"/>
            <a:ext cx="47317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ATRIBUTOS: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Elevação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Aspecto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Inclinação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Distância horizontal até corpo d’água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Distância vertical até corpo d’água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Distância horizontal até rodovias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Sombreamento às 9:00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Sombreamento às 12:00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Sombreamento às 15:00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Distância horizontal até focos de incêndio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Área Florestal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3BAB1B6-4E80-4302-B138-11322D807413}"/>
              </a:ext>
            </a:extLst>
          </p:cNvPr>
          <p:cNvSpPr/>
          <p:nvPr/>
        </p:nvSpPr>
        <p:spPr>
          <a:xfrm>
            <a:off x="5007006" y="3142695"/>
            <a:ext cx="1979720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PREVISÃO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A52964-F8C7-4873-9410-B845B1782BA4}"/>
              </a:ext>
            </a:extLst>
          </p:cNvPr>
          <p:cNvSpPr txBox="1"/>
          <p:nvPr/>
        </p:nvSpPr>
        <p:spPr>
          <a:xfrm>
            <a:off x="7372905" y="2219417"/>
            <a:ext cx="4731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Spruce</a:t>
            </a:r>
            <a:r>
              <a:rPr lang="pt-BR" dirty="0"/>
              <a:t>/</a:t>
            </a:r>
            <a:r>
              <a:rPr lang="pt-BR" dirty="0" err="1"/>
              <a:t>Fir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Lodgepole</a:t>
            </a:r>
            <a:r>
              <a:rPr lang="pt-BR" dirty="0"/>
              <a:t> Pine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Ponderosa Pine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Cottonwood</a:t>
            </a:r>
            <a:r>
              <a:rPr lang="pt-BR" dirty="0"/>
              <a:t> / </a:t>
            </a:r>
            <a:r>
              <a:rPr lang="pt-BR" dirty="0" err="1"/>
              <a:t>Willow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Aspen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Douglas-</a:t>
            </a:r>
            <a:r>
              <a:rPr lang="pt-BR" dirty="0" err="1"/>
              <a:t>fir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Krummholz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911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C7B9-5EFB-49F3-8D06-0F75BE260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604"/>
            <a:ext cx="10515600" cy="763879"/>
          </a:xfrm>
        </p:spPr>
        <p:txBody>
          <a:bodyPr/>
          <a:lstStyle/>
          <a:p>
            <a:r>
              <a:rPr lang="pt-BR" dirty="0"/>
              <a:t>Definição do Problema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540424-78FF-4762-A97E-7DFF4DBA985A}"/>
              </a:ext>
            </a:extLst>
          </p:cNvPr>
          <p:cNvSpPr txBox="1"/>
          <p:nvPr/>
        </p:nvSpPr>
        <p:spPr>
          <a:xfrm>
            <a:off x="630315" y="1216241"/>
            <a:ext cx="1081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Dados os atributos de um terreno 30x30 metros, baseado no aprendizado sobre a base de dados (581012 instâncias), prever qual tipo de cobertura vegetal prevalece naquele terreno.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6B288A8-F35C-4D69-8170-6BC79B878E13}"/>
              </a:ext>
            </a:extLst>
          </p:cNvPr>
          <p:cNvSpPr txBox="1"/>
          <p:nvPr/>
        </p:nvSpPr>
        <p:spPr>
          <a:xfrm>
            <a:off x="719091" y="2219417"/>
            <a:ext cx="47317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ATRIBUTOS: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Elevação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Aspecto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Inclinação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Distância horizontal até corpo d’água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Distância vertical até corpo d’água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Distância horizontal até rodovias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Sombreamento às 9:00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Sombreamento às 12:00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Sombreamento às 15:00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Distância horizontal até focos de incêndio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Área Florestal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13BAB1B6-4E80-4302-B138-11322D807413}"/>
              </a:ext>
            </a:extLst>
          </p:cNvPr>
          <p:cNvSpPr/>
          <p:nvPr/>
        </p:nvSpPr>
        <p:spPr>
          <a:xfrm>
            <a:off x="5007006" y="3142695"/>
            <a:ext cx="1979720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PREVISÃO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A52964-F8C7-4873-9410-B845B1782BA4}"/>
              </a:ext>
            </a:extLst>
          </p:cNvPr>
          <p:cNvSpPr txBox="1"/>
          <p:nvPr/>
        </p:nvSpPr>
        <p:spPr>
          <a:xfrm>
            <a:off x="7372905" y="2219417"/>
            <a:ext cx="47317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CLASSIFICAÇÃO: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Spruce</a:t>
            </a:r>
            <a:r>
              <a:rPr lang="pt-BR" dirty="0"/>
              <a:t>/</a:t>
            </a:r>
            <a:r>
              <a:rPr lang="pt-BR" dirty="0" err="1"/>
              <a:t>Fir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Lodgepole</a:t>
            </a:r>
            <a:r>
              <a:rPr lang="pt-BR" dirty="0"/>
              <a:t> Pine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Ponderosa Pine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Cottonwood</a:t>
            </a:r>
            <a:r>
              <a:rPr lang="pt-BR" dirty="0"/>
              <a:t> / </a:t>
            </a:r>
            <a:r>
              <a:rPr lang="pt-BR" dirty="0" err="1"/>
              <a:t>Willow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Aspen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Douglas-</a:t>
            </a:r>
            <a:r>
              <a:rPr lang="pt-BR" dirty="0" err="1"/>
              <a:t>fir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err="1"/>
              <a:t>Krummholz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5380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520</Words>
  <Application>Microsoft Office PowerPoint</Application>
  <PresentationFormat>Widescreen</PresentationFormat>
  <Paragraphs>99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INF1771 – Inteligência Artificial</vt:lpstr>
      <vt:lpstr>Introdução</vt:lpstr>
      <vt:lpstr>Introdução</vt:lpstr>
      <vt:lpstr>Introdução</vt:lpstr>
      <vt:lpstr>Introdução</vt:lpstr>
      <vt:lpstr>Definição do Problema</vt:lpstr>
      <vt:lpstr>Definição do Problema</vt:lpstr>
      <vt:lpstr>Definição do Problema</vt:lpstr>
      <vt:lpstr>Definição do Problema</vt:lpstr>
      <vt:lpstr>Experimentação e Escolha dos Algoritmos</vt:lpstr>
      <vt:lpstr>Experimentação e Escolha dos Algoritmos</vt:lpstr>
      <vt:lpstr>Experimentação e Escolha dos Algoritmos</vt:lpstr>
      <vt:lpstr>Experimentação e Escolha dos Algoritmos</vt:lpstr>
      <vt:lpstr>Experimentação e Escolha dos Algoritmos</vt:lpstr>
      <vt:lpstr>Experimentação e Escolha dos Algoritmos</vt:lpstr>
      <vt:lpstr>Experimentação: K-Fold sobre 80% dos dados</vt:lpstr>
      <vt:lpstr>Experimentação: K-Fold sobre 80% dos dados</vt:lpstr>
      <vt:lpstr>Experimentação: K-Fold sobre 80% dos dados</vt:lpstr>
      <vt:lpstr>Experimentação: K-Fold sobre 80% dos dados</vt:lpstr>
      <vt:lpstr>Experimentação: K-Fold sobre 80% dos dados</vt:lpstr>
      <vt:lpstr>Validação: testando sobre os 20%</vt:lpstr>
      <vt:lpstr>Validação: testando sobre os 20%</vt:lpstr>
      <vt:lpstr>Fontes das imagens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INF1771 – Inteligência Artificial</dc:title>
  <dc:creator>Andre Mazal Krauss</dc:creator>
  <cp:lastModifiedBy>Andre Mazal Krauss</cp:lastModifiedBy>
  <cp:revision>10</cp:revision>
  <dcterms:created xsi:type="dcterms:W3CDTF">2018-12-11T16:04:54Z</dcterms:created>
  <dcterms:modified xsi:type="dcterms:W3CDTF">2018-12-11T17:41:13Z</dcterms:modified>
</cp:coreProperties>
</file>